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unknown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27"/>
  </p:notesMasterIdLst>
  <p:sldIdLst>
    <p:sldId id="256" r:id="rId2"/>
    <p:sldId id="258" r:id="rId3"/>
    <p:sldId id="284" r:id="rId4"/>
    <p:sldId id="283" r:id="rId5"/>
    <p:sldId id="277" r:id="rId6"/>
    <p:sldId id="281" r:id="rId7"/>
    <p:sldId id="259" r:id="rId8"/>
    <p:sldId id="260" r:id="rId9"/>
    <p:sldId id="261" r:id="rId10"/>
    <p:sldId id="262" r:id="rId11"/>
    <p:sldId id="267" r:id="rId12"/>
    <p:sldId id="263" r:id="rId13"/>
    <p:sldId id="265" r:id="rId14"/>
    <p:sldId id="264" r:id="rId15"/>
    <p:sldId id="266" r:id="rId16"/>
    <p:sldId id="268" r:id="rId17"/>
    <p:sldId id="278" r:id="rId18"/>
    <p:sldId id="269" r:id="rId19"/>
    <p:sldId id="279" r:id="rId20"/>
    <p:sldId id="271" r:id="rId21"/>
    <p:sldId id="280" r:id="rId22"/>
    <p:sldId id="270" r:id="rId23"/>
    <p:sldId id="272" r:id="rId24"/>
    <p:sldId id="276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7" autoAdjust="0"/>
    <p:restoredTop sz="71773" autoAdjust="0"/>
  </p:normalViewPr>
  <p:slideViewPr>
    <p:cSldViewPr>
      <p:cViewPr varScale="1">
        <p:scale>
          <a:sx n="60" d="100"/>
          <a:sy n="60" d="100"/>
        </p:scale>
        <p:origin x="-2107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9AEE6-113A-4B45-903F-D0D74262BCE2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0F35B-1688-40C3-B007-A7CCDEEC99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9854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Have 30 minutes for talk?</a:t>
            </a:r>
            <a:r>
              <a:rPr lang="en-CA" baseline="0" dirty="0" smtClean="0"/>
              <a:t> 25 minutes for presentation 5 minutes for question.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3363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The behaviour we are</a:t>
            </a:r>
            <a:r>
              <a:rPr lang="en-CA" baseline="0" dirty="0" smtClean="0"/>
              <a:t> interested in studying is crowd flow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0301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use</a:t>
            </a:r>
            <a:r>
              <a:rPr lang="en-CA" baseline="0" dirty="0" smtClean="0"/>
              <a:t> 3 steering algorithms, chosen because they are very representative of the different steering models.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8421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Regions are important, don’t use</a:t>
            </a:r>
            <a:r>
              <a:rPr lang="en-CA" baseline="0" dirty="0" smtClean="0"/>
              <a:t> goal location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9178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 smtClean="0">
                <a:solidFill>
                  <a:srgbClr val="FF0000"/>
                </a:solidFill>
              </a:rPr>
              <a:t>The first thing</a:t>
            </a:r>
            <a:r>
              <a:rPr lang="en-CA" b="1" baseline="0" dirty="0" smtClean="0">
                <a:solidFill>
                  <a:srgbClr val="FF0000"/>
                </a:solidFill>
              </a:rPr>
              <a:t> you might think of to do is a uniform, brute force sampling of the optimization region, for a single obstacle…</a:t>
            </a:r>
            <a:endParaRPr lang="en-CA" b="1" dirty="0" smtClean="0">
              <a:solidFill>
                <a:srgbClr val="FF0000"/>
              </a:solidFill>
            </a:endParaRPr>
          </a:p>
          <a:p>
            <a:endParaRPr lang="en-CA" b="1" dirty="0" smtClean="0">
              <a:solidFill>
                <a:srgbClr val="FF0000"/>
              </a:solidFill>
            </a:endParaRPr>
          </a:p>
          <a:p>
            <a:r>
              <a:rPr lang="en-CA" b="1" dirty="0" smtClean="0">
                <a:solidFill>
                  <a:srgbClr val="FF0000"/>
                </a:solidFill>
              </a:rPr>
              <a:t>We found that global navigation was causing issue in crowd flow behaviour</a:t>
            </a:r>
          </a:p>
          <a:p>
            <a:endParaRPr lang="en-CA" b="1" dirty="0" smtClean="0">
              <a:solidFill>
                <a:srgbClr val="FF0000"/>
              </a:solidFill>
            </a:endParaRPr>
          </a:p>
          <a:p>
            <a:endParaRPr lang="en-CA" b="1" dirty="0" smtClean="0">
              <a:solidFill>
                <a:srgbClr val="FF0000"/>
              </a:solidFill>
            </a:endParaRPr>
          </a:p>
          <a:p>
            <a:r>
              <a:rPr lang="en-CA" b="1" dirty="0" smtClean="0">
                <a:solidFill>
                  <a:srgbClr val="FF0000"/>
                </a:solidFill>
              </a:rPr>
              <a:t>Explain the graph in the middle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728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CA" dirty="0" smtClean="0"/>
              <a:t>After we stop</a:t>
            </a:r>
            <a:r>
              <a:rPr lang="en-CA" baseline="0" dirty="0" smtClean="0"/>
              <a:t> using global navigation methods we get a nice smooth crowd flow behaviour with respect to the location of a singe obstacle</a:t>
            </a:r>
          </a:p>
          <a:p>
            <a:pPr marL="228600" indent="-228600">
              <a:buFont typeface="+mj-lt"/>
              <a:buAutoNum type="arabicPeriod"/>
            </a:pPr>
            <a:endParaRPr lang="en-CA" dirty="0" smtClean="0"/>
          </a:p>
          <a:p>
            <a:pPr marL="228600" indent="-228600">
              <a:buFont typeface="+mj-lt"/>
              <a:buAutoNum type="arabicPeriod"/>
            </a:pPr>
            <a:r>
              <a:rPr lang="en-CA" dirty="0" smtClean="0"/>
              <a:t>Single Obstacle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CA" dirty="0" smtClean="0"/>
              <a:t>Sampled at 2.5cm </a:t>
            </a:r>
          </a:p>
          <a:p>
            <a:pPr marL="228600" lvl="0" indent="-228600">
              <a:buFont typeface="+mj-lt"/>
              <a:buAutoNum type="arabicPeriod"/>
            </a:pPr>
            <a:endParaRPr lang="en-CA" dirty="0" smtClean="0"/>
          </a:p>
          <a:p>
            <a:pPr marL="228600" lvl="0" indent="-228600">
              <a:buFont typeface="+mj-lt"/>
              <a:buAutoNum type="arabicPeriod"/>
            </a:pPr>
            <a:r>
              <a:rPr lang="en-CA" dirty="0" smtClean="0"/>
              <a:t>Repulsive forces between </a:t>
            </a:r>
            <a:r>
              <a:rPr lang="en-CA" dirty="0" err="1" smtClean="0"/>
              <a:t>sf</a:t>
            </a:r>
            <a:r>
              <a:rPr lang="en-CA" dirty="0" smtClean="0"/>
              <a:t> agent</a:t>
            </a:r>
            <a:r>
              <a:rPr lang="en-CA" baseline="0" dirty="0" smtClean="0"/>
              <a:t>s and ROUND obstacles are smoother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8414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Now that we have a smooth function</a:t>
            </a:r>
            <a:r>
              <a:rPr lang="en-CA" baseline="0" dirty="0" smtClean="0"/>
              <a:t> for crowd flow…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8818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To</a:t>
            </a:r>
            <a:r>
              <a:rPr lang="en-CA" baseline="0" dirty="0" smtClean="0"/>
              <a:t> handle non-convex optimization… </a:t>
            </a:r>
          </a:p>
          <a:p>
            <a:endParaRPr lang="en-CA" baseline="0" dirty="0" smtClean="0"/>
          </a:p>
          <a:p>
            <a:r>
              <a:rPr lang="en-CA" baseline="0" dirty="0" smtClean="0"/>
              <a:t>Move picture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7351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I’ll briefly descried the other benchmarks we used…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7707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Form lanes</a:t>
            </a:r>
            <a:r>
              <a:rPr lang="en-CA" baseline="0" dirty="0" smtClean="0"/>
              <a:t> of traffic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2263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Circular behaviour in the crowd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231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CA" dirty="0" smtClean="0"/>
              <a:t>When designing buildings architects produce functional pieces of art that humans and in future robots have to navigate in.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CA" dirty="0" smtClean="0"/>
              <a:t>It is difficult</a:t>
            </a:r>
            <a:r>
              <a:rPr lang="en-CA" baseline="0" dirty="0" smtClean="0"/>
              <a:t> to understand the resulting dynamic changes in a crowd due to alterations to environment geometry.</a:t>
            </a:r>
            <a:br>
              <a:rPr lang="en-CA" baseline="0" dirty="0" smtClean="0"/>
            </a:br>
            <a:r>
              <a:rPr lang="en-CA" baseline="0" dirty="0" smtClean="0"/>
              <a:t>A greater understanding of these changes would be of value to the game development, robotics and urban simulation communities.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CA" baseline="0" dirty="0" smtClean="0"/>
              <a:t>One reason for the complexity in this understanding is the infinite number of possible configurations in design space for a building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CA" baseline="0" dirty="0" smtClean="0"/>
              <a:t>It can be impractical even for experts to construct environments that are optimal for the dynamics of the intended occupants.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CA" baseline="0" dirty="0" smtClean="0"/>
              <a:t>Predicting the effect of geometry changes on crowd dynamics is complex given… (numbers, locations, patterns of obstacles), arrangement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CA" baseline="0" dirty="0" smtClean="0"/>
              <a:t>Need a computational simulation-based method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CA" baseline="0" dirty="0" smtClean="0"/>
              <a:t>We have models that simulate crowd dynamics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CA" baseline="0" dirty="0" smtClean="0"/>
              <a:t>Need a framework to simulate a numerically significant number of configurations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CA" baseline="0" dirty="0" smtClean="0"/>
              <a:t>To optimize elements in design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121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After</a:t>
            </a:r>
            <a:r>
              <a:rPr lang="en-CA" baseline="0" dirty="0" smtClean="0"/>
              <a:t> optimizing on a collection of benchmarks over a set of crowd simulation algorithms…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8222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are also interested</a:t>
            </a:r>
            <a:r>
              <a:rPr lang="en-CA" baseline="0" dirty="0" smtClean="0"/>
              <a:t> in studying the effect of doorway with on the behaviour of the crowd and the optimal locations of pillars.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Play the video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6958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CA" dirty="0" smtClean="0"/>
              <a:t>We find that</a:t>
            </a:r>
            <a:r>
              <a:rPr lang="en-CA" dirty="0" smtClean="0"/>
              <a:t>..</a:t>
            </a:r>
          </a:p>
          <a:p>
            <a:pPr marL="228600" indent="-228600">
              <a:buFont typeface="+mj-lt"/>
              <a:buAutoNum type="arabicPeriod"/>
            </a:pPr>
            <a:endParaRPr lang="en-CA" dirty="0" smtClean="0"/>
          </a:p>
          <a:p>
            <a:pPr marL="228600" indent="-228600">
              <a:buFont typeface="+mj-lt"/>
              <a:buAutoNum type="arabicPeriod"/>
            </a:pPr>
            <a:r>
              <a:rPr lang="en-CA" dirty="0" smtClean="0"/>
              <a:t>Doorway width</a:t>
            </a:r>
            <a:r>
              <a:rPr lang="en-CA" baseline="0" dirty="0" smtClean="0"/>
              <a:t> is related to flow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CA" baseline="0" dirty="0" smtClean="0"/>
              <a:t>Increasing….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CA" baseline="0" dirty="0" smtClean="0"/>
              <a:t>Significant improvement for Egress benchmark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CA" baseline="0" dirty="0" smtClean="0"/>
              <a:t>These results show that flow is dependant on doorway arrangement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CA" baseline="0" dirty="0" smtClean="0"/>
              <a:t>We find it is more important to increase door width for perpendicular crowd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73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CA" dirty="0" smtClean="0"/>
              <a:t>Obstacle number and</a:t>
            </a:r>
            <a:r>
              <a:rPr lang="en-CA" baseline="0" dirty="0" smtClean="0"/>
              <a:t> placement significant</a:t>
            </a:r>
          </a:p>
          <a:p>
            <a:pPr marL="228600" indent="-228600">
              <a:buFont typeface="+mj-lt"/>
              <a:buAutoNum type="arabicPeriod"/>
            </a:pPr>
            <a:r>
              <a:rPr lang="en-CA" baseline="0" dirty="0" smtClean="0"/>
              <a:t>Doorway width</a:t>
            </a:r>
          </a:p>
          <a:p>
            <a:pPr marL="228600" indent="-228600">
              <a:buFont typeface="+mj-lt"/>
              <a:buAutoNum type="arabicPeriod"/>
            </a:pPr>
            <a:r>
              <a:rPr lang="en-CA" baseline="0" dirty="0" smtClean="0"/>
              <a:t>Optimal placement can be dependant on steering algorithm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CA" baseline="0" dirty="0" smtClean="0"/>
              <a:t>Need a perfectly human algorithm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CA" baseline="0" dirty="0" smtClean="0"/>
              <a:t>Expand work to more steering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4035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Font typeface="+mj-lt"/>
              <a:buAutoNum type="arabicPeriod"/>
            </a:pPr>
            <a:r>
              <a:rPr lang="en-CA" baseline="0" dirty="0" smtClean="0"/>
              <a:t>Recent research has found that adding obstacles in crowd simulation can increase crowd flow….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121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CA" baseline="0" dirty="0" smtClean="0"/>
              <a:t>We have found that we can effect the behaviour of a crowd by adding obstacles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CA" baseline="0" dirty="0" smtClean="0"/>
              <a:t>The crowd simulation algorithms give a behaviour for a particular environment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CA" baseline="0" dirty="0" smtClean="0"/>
              <a:t>What if we could get the environment for a desired behaviour for the crowd.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121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Recent</a:t>
            </a:r>
            <a:r>
              <a:rPr lang="en-CA" baseline="0" dirty="0" smtClean="0"/>
              <a:t> research in crowd analysis and optimization supports this work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700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CA" dirty="0" smtClean="0"/>
              <a:t>The contribution we make…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10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CA" dirty="0" smtClean="0"/>
              <a:t>A brief overview of the</a:t>
            </a:r>
            <a:r>
              <a:rPr lang="en-CA" baseline="0" dirty="0" smtClean="0"/>
              <a:t> work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6307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start by defining</a:t>
            </a:r>
            <a:r>
              <a:rPr lang="en-CA" baseline="0" dirty="0" smtClean="0"/>
              <a:t> a Scenario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2075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Next, we construct a parameterized scenario this is a looser definition of a scenario. That</a:t>
            </a:r>
            <a:r>
              <a:rPr lang="en-CA" baseline="0" dirty="0" smtClean="0"/>
              <a:t> we call a scenario subspace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346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CA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CA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2.tiff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404664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Environment Optimization for Crowd Evacuation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4797152"/>
            <a:ext cx="6400800" cy="175260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CA" dirty="0" smtClean="0"/>
              <a:t>By </a:t>
            </a:r>
          </a:p>
          <a:p>
            <a:pPr algn="ctr"/>
            <a:r>
              <a:rPr lang="en-CA" dirty="0" smtClean="0"/>
              <a:t>Glen Berseth</a:t>
            </a:r>
            <a:r>
              <a:rPr lang="en-CA" baseline="30000" dirty="0" smtClean="0"/>
              <a:t>1</a:t>
            </a:r>
            <a:r>
              <a:rPr lang="en-CA" dirty="0" smtClean="0"/>
              <a:t>, Muhammad Usman</a:t>
            </a:r>
            <a:r>
              <a:rPr lang="en-CA" baseline="30000" dirty="0" smtClean="0"/>
              <a:t>2</a:t>
            </a:r>
            <a:r>
              <a:rPr lang="en-CA" dirty="0" smtClean="0"/>
              <a:t>, Brandon Haworth</a:t>
            </a:r>
            <a:r>
              <a:rPr lang="en-CA" baseline="30000" dirty="0"/>
              <a:t>2</a:t>
            </a:r>
            <a:r>
              <a:rPr lang="en-CA" dirty="0" smtClean="0"/>
              <a:t>, </a:t>
            </a:r>
            <a:r>
              <a:rPr lang="en-CA" dirty="0" err="1" smtClean="0"/>
              <a:t>Mubbasir</a:t>
            </a:r>
            <a:r>
              <a:rPr lang="en-CA" dirty="0" smtClean="0"/>
              <a:t> Kapadia</a:t>
            </a:r>
            <a:r>
              <a:rPr lang="en-CA" baseline="30000" dirty="0" smtClean="0"/>
              <a:t>3</a:t>
            </a:r>
            <a:r>
              <a:rPr lang="en-CA" dirty="0" smtClean="0"/>
              <a:t>, </a:t>
            </a:r>
            <a:r>
              <a:rPr lang="en-CA" dirty="0" err="1" smtClean="0"/>
              <a:t>Petros</a:t>
            </a:r>
            <a:r>
              <a:rPr lang="en-CA" dirty="0" smtClean="0"/>
              <a:t> Faloutsos</a:t>
            </a:r>
            <a:r>
              <a:rPr lang="en-CA" baseline="30000" dirty="0"/>
              <a:t>2</a:t>
            </a:r>
            <a:endParaRPr lang="en-CA" dirty="0" smtClean="0"/>
          </a:p>
          <a:p>
            <a:pPr algn="ctr"/>
            <a:endParaRPr lang="en-CA" dirty="0"/>
          </a:p>
          <a:p>
            <a:pPr algn="ctr"/>
            <a:r>
              <a:rPr lang="en-CA" dirty="0" smtClean="0"/>
              <a:t>University of British Columbia</a:t>
            </a:r>
            <a:r>
              <a:rPr lang="en-CA" baseline="30000" dirty="0" smtClean="0"/>
              <a:t>1</a:t>
            </a:r>
            <a:r>
              <a:rPr lang="en-CA" dirty="0" smtClean="0"/>
              <a:t>, York University</a:t>
            </a:r>
            <a:r>
              <a:rPr lang="en-CA" baseline="30000" dirty="0" smtClean="0"/>
              <a:t>2</a:t>
            </a:r>
            <a:r>
              <a:rPr lang="en-CA" dirty="0" smtClean="0"/>
              <a:t>, Rutgers University</a:t>
            </a:r>
            <a:r>
              <a:rPr lang="en-CA" baseline="30000" dirty="0"/>
              <a:t>3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92172"/>
            <a:ext cx="8263155" cy="14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Crowd Flow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</a:t>
            </a:r>
            <a:r>
              <a:rPr lang="en-CA" baseline="-25000" dirty="0" smtClean="0"/>
              <a:t>a</a:t>
            </a:r>
            <a:r>
              <a:rPr lang="en-CA" dirty="0" smtClean="0"/>
              <a:t>, the completion time for agent </a:t>
            </a:r>
            <a:r>
              <a:rPr lang="en-CA" i="1" dirty="0" smtClean="0"/>
              <a:t>a</a:t>
            </a:r>
          </a:p>
          <a:p>
            <a:r>
              <a:rPr lang="en-CA" dirty="0" smtClean="0"/>
              <a:t>|A|, number of agents in scenario</a:t>
            </a:r>
          </a:p>
          <a:p>
            <a:r>
              <a:rPr lang="en-CA" dirty="0" smtClean="0"/>
              <a:t>|Ac|, number of agents that complete scenario 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365104"/>
            <a:ext cx="6595020" cy="124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172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392938"/>
            <a:ext cx="8229600" cy="1066800"/>
          </a:xfrm>
        </p:spPr>
        <p:txBody>
          <a:bodyPr/>
          <a:lstStyle/>
          <a:p>
            <a:r>
              <a:rPr lang="en-CA" dirty="0" smtClean="0"/>
              <a:t>Steering Algorithms</a:t>
            </a:r>
            <a:endParaRPr lang="en-CA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537284" y="1339054"/>
            <a:ext cx="4033838" cy="455612"/>
          </a:xfrm>
          <a:prstGeom prst="rect">
            <a:avLst/>
          </a:prstGeom>
          <a:solidFill>
            <a:schemeClr val="accent6"/>
          </a:solidFill>
          <a:ln w="12600" cap="sq">
            <a:solidFill>
              <a:srgbClr val="438086"/>
            </a:solidFill>
            <a:miter lim="800000"/>
            <a:headEnd/>
            <a:tailEnd/>
          </a:ln>
          <a:effectLst/>
          <a:extLst/>
        </p:spPr>
        <p:txBody>
          <a:bodyPr lIns="90000" tIns="46800" rIns="90000" bIns="46800" anchor="ctr"/>
          <a:lstStyle>
            <a:lvl1pPr marL="46038">
              <a:tabLst>
                <a:tab pos="615950" algn="l"/>
                <a:tab pos="1530350" algn="l"/>
                <a:tab pos="2444750" algn="l"/>
                <a:tab pos="3359150" algn="l"/>
                <a:tab pos="4273550" algn="l"/>
                <a:tab pos="5187950" algn="l"/>
                <a:tab pos="6102350" algn="l"/>
                <a:tab pos="7016750" algn="l"/>
                <a:tab pos="7931150" algn="l"/>
                <a:tab pos="8845550" algn="l"/>
                <a:tab pos="975995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1pPr>
            <a:lvl2pPr>
              <a:tabLst>
                <a:tab pos="615950" algn="l"/>
                <a:tab pos="1530350" algn="l"/>
                <a:tab pos="2444750" algn="l"/>
                <a:tab pos="3359150" algn="l"/>
                <a:tab pos="4273550" algn="l"/>
                <a:tab pos="5187950" algn="l"/>
                <a:tab pos="6102350" algn="l"/>
                <a:tab pos="7016750" algn="l"/>
                <a:tab pos="7931150" algn="l"/>
                <a:tab pos="8845550" algn="l"/>
                <a:tab pos="975995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2pPr>
            <a:lvl3pPr>
              <a:tabLst>
                <a:tab pos="615950" algn="l"/>
                <a:tab pos="1530350" algn="l"/>
                <a:tab pos="2444750" algn="l"/>
                <a:tab pos="3359150" algn="l"/>
                <a:tab pos="4273550" algn="l"/>
                <a:tab pos="5187950" algn="l"/>
                <a:tab pos="6102350" algn="l"/>
                <a:tab pos="7016750" algn="l"/>
                <a:tab pos="7931150" algn="l"/>
                <a:tab pos="8845550" algn="l"/>
                <a:tab pos="975995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3pPr>
            <a:lvl4pPr>
              <a:tabLst>
                <a:tab pos="615950" algn="l"/>
                <a:tab pos="1530350" algn="l"/>
                <a:tab pos="2444750" algn="l"/>
                <a:tab pos="3359150" algn="l"/>
                <a:tab pos="4273550" algn="l"/>
                <a:tab pos="5187950" algn="l"/>
                <a:tab pos="6102350" algn="l"/>
                <a:tab pos="7016750" algn="l"/>
                <a:tab pos="7931150" algn="l"/>
                <a:tab pos="8845550" algn="l"/>
                <a:tab pos="975995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4pPr>
            <a:lvl5pPr>
              <a:tabLst>
                <a:tab pos="615950" algn="l"/>
                <a:tab pos="1530350" algn="l"/>
                <a:tab pos="2444750" algn="l"/>
                <a:tab pos="3359150" algn="l"/>
                <a:tab pos="4273550" algn="l"/>
                <a:tab pos="5187950" algn="l"/>
                <a:tab pos="6102350" algn="l"/>
                <a:tab pos="7016750" algn="l"/>
                <a:tab pos="7931150" algn="l"/>
                <a:tab pos="8845550" algn="l"/>
                <a:tab pos="975995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15950" algn="l"/>
                <a:tab pos="1530350" algn="l"/>
                <a:tab pos="2444750" algn="l"/>
                <a:tab pos="3359150" algn="l"/>
                <a:tab pos="4273550" algn="l"/>
                <a:tab pos="5187950" algn="l"/>
                <a:tab pos="6102350" algn="l"/>
                <a:tab pos="7016750" algn="l"/>
                <a:tab pos="7931150" algn="l"/>
                <a:tab pos="8845550" algn="l"/>
                <a:tab pos="975995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15950" algn="l"/>
                <a:tab pos="1530350" algn="l"/>
                <a:tab pos="2444750" algn="l"/>
                <a:tab pos="3359150" algn="l"/>
                <a:tab pos="4273550" algn="l"/>
                <a:tab pos="5187950" algn="l"/>
                <a:tab pos="6102350" algn="l"/>
                <a:tab pos="7016750" algn="l"/>
                <a:tab pos="7931150" algn="l"/>
                <a:tab pos="8845550" algn="l"/>
                <a:tab pos="975995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15950" algn="l"/>
                <a:tab pos="1530350" algn="l"/>
                <a:tab pos="2444750" algn="l"/>
                <a:tab pos="3359150" algn="l"/>
                <a:tab pos="4273550" algn="l"/>
                <a:tab pos="5187950" algn="l"/>
                <a:tab pos="6102350" algn="l"/>
                <a:tab pos="7016750" algn="l"/>
                <a:tab pos="7931150" algn="l"/>
                <a:tab pos="8845550" algn="l"/>
                <a:tab pos="975995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15950" algn="l"/>
                <a:tab pos="1530350" algn="l"/>
                <a:tab pos="2444750" algn="l"/>
                <a:tab pos="3359150" algn="l"/>
                <a:tab pos="4273550" algn="l"/>
                <a:tab pos="5187950" algn="l"/>
                <a:tab pos="6102350" algn="l"/>
                <a:tab pos="7016750" algn="l"/>
                <a:tab pos="7931150" algn="l"/>
                <a:tab pos="8845550" algn="l"/>
                <a:tab pos="975995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9pPr>
          </a:lstStyle>
          <a:p>
            <a:pPr>
              <a:spcBef>
                <a:spcPts val="300"/>
              </a:spcBef>
              <a:buClrTx/>
              <a:buFontTx/>
              <a:buNone/>
            </a:pPr>
            <a:r>
              <a:rPr lang="en-US" sz="1900" dirty="0" smtClean="0">
                <a:solidFill>
                  <a:srgbClr val="0C0C0C"/>
                </a:solidFill>
                <a:latin typeface="Arial" pitchFamily="34" charset="0"/>
                <a:cs typeface="Arial" pitchFamily="34" charset="0"/>
              </a:rPr>
              <a:t>ORCA </a:t>
            </a:r>
            <a:r>
              <a:rPr lang="en-US" sz="19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[van den Berg </a:t>
            </a:r>
            <a:r>
              <a:rPr lang="en-US" sz="1900" i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et </a:t>
            </a:r>
            <a:r>
              <a:rPr lang="en-US" sz="1900" i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al.</a:t>
            </a:r>
            <a:r>
              <a:rPr lang="en-US" sz="19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11]</a:t>
            </a:r>
            <a:endParaRPr lang="en-US" sz="190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79" y="4534644"/>
            <a:ext cx="2940050" cy="218598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968499"/>
            <a:ext cx="2573064" cy="1892549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88392" y="3902348"/>
            <a:ext cx="4035425" cy="457200"/>
          </a:xfrm>
          <a:prstGeom prst="rect">
            <a:avLst/>
          </a:prstGeom>
          <a:solidFill>
            <a:schemeClr val="accent6"/>
          </a:solidFill>
          <a:ln w="12600" cap="sq">
            <a:solidFill>
              <a:srgbClr val="438086"/>
            </a:solidFill>
            <a:miter lim="800000"/>
            <a:headEnd/>
            <a:tailEnd/>
          </a:ln>
          <a:effectLst/>
          <a:extLst/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sz="1900" dirty="0">
                <a:latin typeface="Arial" pitchFamily="34" charset="0"/>
                <a:cs typeface="Arial" pitchFamily="34" charset="0"/>
              </a:rPr>
              <a:t>PPR </a:t>
            </a:r>
            <a:r>
              <a:rPr lang="en-US" sz="19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[Singh </a:t>
            </a:r>
            <a:r>
              <a:rPr lang="en-US" sz="1900" i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et </a:t>
            </a:r>
            <a:r>
              <a:rPr lang="en-US" sz="1900" i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al.</a:t>
            </a:r>
            <a:r>
              <a:rPr lang="en-US" sz="19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9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09] 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722491" y="3903935"/>
            <a:ext cx="4035425" cy="455612"/>
          </a:xfrm>
          <a:prstGeom prst="rect">
            <a:avLst/>
          </a:prstGeom>
          <a:solidFill>
            <a:schemeClr val="accent6"/>
          </a:solidFill>
          <a:ln w="12600" cap="sq">
            <a:solidFill>
              <a:srgbClr val="438086"/>
            </a:solidFill>
            <a:miter lim="800000"/>
            <a:headEnd/>
            <a:tailEnd/>
          </a:ln>
          <a:effectLst/>
          <a:extLst/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sz="19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Social Forces </a:t>
            </a:r>
            <a:r>
              <a:rPr lang="en-US" sz="19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sz="1900" dirty="0" err="1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Helbing</a:t>
            </a:r>
            <a:r>
              <a:rPr lang="en-US" sz="19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900" i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et al.</a:t>
            </a:r>
            <a:r>
              <a:rPr lang="en-US" sz="19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2000] </a:t>
            </a:r>
            <a:endParaRPr lang="en-US" sz="190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110" y="4571030"/>
            <a:ext cx="3446164" cy="2113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909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908720"/>
            <a:ext cx="8229600" cy="1066800"/>
          </a:xfrm>
        </p:spPr>
        <p:txBody>
          <a:bodyPr/>
          <a:lstStyle/>
          <a:p>
            <a:r>
              <a:rPr lang="en-CA" dirty="0" smtClean="0"/>
              <a:t>One-way Hallway Benchmark</a:t>
            </a:r>
            <a:endParaRPr lang="en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243576"/>
            <a:ext cx="8268494" cy="2064363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988840"/>
            <a:ext cx="8229600" cy="2162556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Example Subspace</a:t>
            </a:r>
          </a:p>
          <a:p>
            <a:r>
              <a:rPr lang="en-CA" dirty="0" smtClean="0"/>
              <a:t>Randomly sampled crowd</a:t>
            </a:r>
          </a:p>
          <a:p>
            <a:r>
              <a:rPr lang="en-CA" dirty="0" smtClean="0"/>
              <a:t>Goal Region for crowd A</a:t>
            </a:r>
          </a:p>
          <a:p>
            <a:pPr lvl="1"/>
            <a:r>
              <a:rPr lang="en-CA" dirty="0" smtClean="0"/>
              <a:t>Avoids congestion</a:t>
            </a:r>
            <a:endParaRPr lang="en-CA" dirty="0"/>
          </a:p>
          <a:p>
            <a:r>
              <a:rPr lang="en-CA" dirty="0" smtClean="0"/>
              <a:t>Region to optimize obstacle placement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991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55564"/>
            <a:ext cx="11028950" cy="27535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" r="10075" b="-1573"/>
          <a:stretch/>
        </p:blipFill>
        <p:spPr>
          <a:xfrm>
            <a:off x="3059832" y="2052000"/>
            <a:ext cx="2340000" cy="212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365104"/>
            <a:ext cx="8229600" cy="1066800"/>
          </a:xfrm>
        </p:spPr>
        <p:txBody>
          <a:bodyPr/>
          <a:lstStyle/>
          <a:p>
            <a:r>
              <a:rPr lang="en-CA" dirty="0" smtClean="0"/>
              <a:t>Path Planning Issues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229200"/>
            <a:ext cx="3826768" cy="4325112"/>
          </a:xfrm>
        </p:spPr>
        <p:txBody>
          <a:bodyPr/>
          <a:lstStyle/>
          <a:p>
            <a:r>
              <a:rPr lang="en-CA" dirty="0" smtClean="0"/>
              <a:t>Grid-based planning</a:t>
            </a:r>
          </a:p>
          <a:p>
            <a:r>
              <a:rPr lang="en-CA" dirty="0" smtClean="0"/>
              <a:t>Discontinuities</a:t>
            </a:r>
            <a:endParaRPr lang="en-CA" dirty="0"/>
          </a:p>
          <a:p>
            <a:r>
              <a:rPr lang="en-CA" dirty="0" smtClean="0"/>
              <a:t>Crowd Congestion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60032" y="5229200"/>
            <a:ext cx="3826768" cy="43251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Dilute effects of steering strategy</a:t>
            </a:r>
          </a:p>
          <a:p>
            <a:r>
              <a:rPr lang="en-CA" b="1" dirty="0" smtClean="0"/>
              <a:t>Don’t use planning</a:t>
            </a:r>
          </a:p>
          <a:p>
            <a:endParaRPr lang="en-CA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47125" y="620688"/>
            <a:ext cx="8229600" cy="1066800"/>
          </a:xfrm>
          <a:prstGeom prst="rect">
            <a:avLst/>
          </a:prstGeom>
        </p:spPr>
        <p:txBody>
          <a:bodyPr vert="horz" anchor="ctr">
            <a:normAutofit fontScale="90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Uniform Sampling of Optimization Region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5508104" y="2132856"/>
            <a:ext cx="720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low</a:t>
            </a:r>
          </a:p>
          <a:p>
            <a:endParaRPr lang="en-CA" dirty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r>
              <a:rPr lang="en-CA" dirty="0" smtClean="0"/>
              <a:t>high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3456136" y="4221088"/>
            <a:ext cx="226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Blue is better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158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125" y="620688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Uniform </a:t>
            </a:r>
            <a:r>
              <a:rPr lang="en-CA" dirty="0"/>
              <a:t>S</a:t>
            </a:r>
            <a:r>
              <a:rPr lang="en-CA" dirty="0" smtClean="0"/>
              <a:t>ampling of </a:t>
            </a:r>
            <a:r>
              <a:rPr lang="en-CA" dirty="0" smtClean="0"/>
              <a:t>Optimization Region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21088"/>
            <a:ext cx="8229600" cy="2353448"/>
          </a:xfrm>
        </p:spPr>
        <p:txBody>
          <a:bodyPr>
            <a:noAutofit/>
          </a:bodyPr>
          <a:lstStyle/>
          <a:p>
            <a:r>
              <a:rPr lang="en-CA" dirty="0" smtClean="0"/>
              <a:t>Significant difference between algorithms</a:t>
            </a:r>
          </a:p>
          <a:p>
            <a:r>
              <a:rPr lang="en-CA" dirty="0" smtClean="0"/>
              <a:t>Obstacle geometry</a:t>
            </a:r>
          </a:p>
          <a:p>
            <a:pPr lvl="1"/>
            <a:r>
              <a:rPr lang="en-CA" dirty="0" smtClean="0"/>
              <a:t>ORCA preferred square; SF, circular</a:t>
            </a:r>
            <a:endParaRPr lang="en-CA" dirty="0"/>
          </a:p>
        </p:txBody>
      </p:sp>
      <p:pic>
        <p:nvPicPr>
          <p:cNvPr id="3074" name="Picture 2" descr="D:\playground\2015-CASA-ScenarioConfigOpt\images\uni-direction-analys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57" y="2060848"/>
            <a:ext cx="8141216" cy="207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84725" y="170828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PPR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7092280" y="170828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SF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1403648" y="170828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ORCA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2451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1066800"/>
          </a:xfrm>
        </p:spPr>
        <p:txBody>
          <a:bodyPr/>
          <a:lstStyle/>
          <a:p>
            <a:r>
              <a:rPr lang="en-CA" dirty="0" smtClean="0"/>
              <a:t>Obstacle Optimization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Optimize for multiple obstacles</a:t>
            </a:r>
          </a:p>
          <a:p>
            <a:r>
              <a:rPr lang="en-CA" dirty="0" smtClean="0"/>
              <a:t>Need obstacle overlap penalty</a:t>
            </a:r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r>
              <a:rPr lang="en-CA" dirty="0" smtClean="0"/>
              <a:t>Objective</a:t>
            </a:r>
          </a:p>
          <a:p>
            <a:endParaRPr lang="en-CA" dirty="0"/>
          </a:p>
          <a:p>
            <a:endParaRPr lang="en-CA" dirty="0" smtClean="0"/>
          </a:p>
          <a:p>
            <a:r>
              <a:rPr lang="en-CA" dirty="0" smtClean="0"/>
              <a:t>Non-convex function</a:t>
            </a:r>
          </a:p>
          <a:p>
            <a:endParaRPr lang="en-C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36" y="5301208"/>
            <a:ext cx="75438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53" y="3435856"/>
            <a:ext cx="6940550" cy="98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606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6800"/>
          </a:xfrm>
        </p:spPr>
        <p:txBody>
          <a:bodyPr/>
          <a:lstStyle/>
          <a:p>
            <a:r>
              <a:rPr lang="en-CA" dirty="0" smtClean="0"/>
              <a:t>CMA-ES optimization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916832"/>
            <a:ext cx="3744416" cy="3096344"/>
          </a:xfrm>
        </p:spPr>
        <p:txBody>
          <a:bodyPr>
            <a:normAutofit lnSpcReduction="10000"/>
          </a:bodyPr>
          <a:lstStyle/>
          <a:p>
            <a:r>
              <a:rPr lang="en-CA" dirty="0" smtClean="0"/>
              <a:t>Handles noise</a:t>
            </a:r>
          </a:p>
          <a:p>
            <a:r>
              <a:rPr lang="en-CA" dirty="0" smtClean="0"/>
              <a:t>Works well with </a:t>
            </a:r>
            <a:br>
              <a:rPr lang="en-CA" dirty="0" smtClean="0"/>
            </a:br>
            <a:r>
              <a:rPr lang="en-CA" dirty="0" smtClean="0"/>
              <a:t>non-convex functions</a:t>
            </a:r>
          </a:p>
          <a:p>
            <a:r>
              <a:rPr lang="en-CA" dirty="0"/>
              <a:t>Competitive convergence speed</a:t>
            </a:r>
          </a:p>
          <a:p>
            <a:r>
              <a:rPr lang="en-CA" dirty="0"/>
              <a:t>Easy to implement and use</a:t>
            </a:r>
          </a:p>
          <a:p>
            <a:endParaRPr lang="en-CA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576" y="2996952"/>
            <a:ext cx="8453388" cy="510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7" b="-783"/>
          <a:stretch/>
        </p:blipFill>
        <p:spPr>
          <a:xfrm>
            <a:off x="4355976" y="1923384"/>
            <a:ext cx="4164952" cy="316835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404648" y="-675456"/>
            <a:ext cx="4194720" cy="30963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Competitive convergence speed</a:t>
            </a:r>
          </a:p>
          <a:p>
            <a:r>
              <a:rPr lang="en-CA" dirty="0" smtClean="0"/>
              <a:t>Easy to implement and use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5447608" y="5229200"/>
            <a:ext cx="366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Example optimization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764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08" y="332656"/>
            <a:ext cx="8229600" cy="1066800"/>
          </a:xfrm>
        </p:spPr>
        <p:txBody>
          <a:bodyPr/>
          <a:lstStyle/>
          <a:p>
            <a:r>
              <a:rPr lang="en-CA" dirty="0" smtClean="0"/>
              <a:t>More Benchmarks</a:t>
            </a:r>
            <a:endParaRPr lang="en-CA" dirty="0"/>
          </a:p>
        </p:txBody>
      </p:sp>
      <p:pic>
        <p:nvPicPr>
          <p:cNvPr id="6146" name="Picture 2" descr="D:\playground\2015-CASA-ScenarioConfigOpt\images\Twoway-TopSideEgres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76" y="1916832"/>
            <a:ext cx="4464204" cy="223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playground\2015-CASA-ScenarioConfigOpt\images\Twoway-OpposingGoal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013176"/>
            <a:ext cx="7267816" cy="142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:\playground\2015-CASA-ScenarioConfigOpt\images\Fourway-OpposingGoal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83" y="1416512"/>
            <a:ext cx="3823620" cy="32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5178" y="154750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Two-way Egress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1840" y="4631755"/>
            <a:ext cx="269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Bi-directional Hallway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92033" y="1007240"/>
            <a:ext cx="198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Four-way Hallway</a:t>
            </a:r>
          </a:p>
        </p:txBody>
      </p:sp>
    </p:spTree>
    <p:extLst>
      <p:ext uri="{BB962C8B-B14F-4D97-AF65-F5344CB8AC3E}">
        <p14:creationId xmlns:p14="http://schemas.microsoft.com/office/powerpoint/2010/main" val="297755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836712"/>
            <a:ext cx="8229600" cy="1066800"/>
          </a:xfrm>
        </p:spPr>
        <p:txBody>
          <a:bodyPr/>
          <a:lstStyle/>
          <a:p>
            <a:r>
              <a:rPr lang="en-CA" dirty="0" err="1" smtClean="0"/>
              <a:t>Uni</a:t>
            </a:r>
            <a:r>
              <a:rPr lang="en-CA" dirty="0" smtClean="0"/>
              <a:t>-</a:t>
            </a:r>
            <a:r>
              <a:rPr lang="en-CA" dirty="0"/>
              <a:t>d</a:t>
            </a:r>
            <a:r>
              <a:rPr lang="en-CA" dirty="0" smtClean="0"/>
              <a:t>irectional Hallway</a:t>
            </a:r>
            <a:endParaRPr lang="en-CA" dirty="0"/>
          </a:p>
        </p:txBody>
      </p:sp>
      <p:pic>
        <p:nvPicPr>
          <p:cNvPr id="4" name="archOp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576" y="1844824"/>
            <a:ext cx="7688263" cy="4324350"/>
          </a:xfrm>
        </p:spPr>
      </p:pic>
      <p:sp>
        <p:nvSpPr>
          <p:cNvPr id="3" name="TextBox 2"/>
          <p:cNvSpPr txBox="1"/>
          <p:nvPr/>
        </p:nvSpPr>
        <p:spPr>
          <a:xfrm>
            <a:off x="8172400" y="31409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2.19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8172400" y="5291915"/>
            <a:ext cx="864096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1.92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5634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692696"/>
            <a:ext cx="8229600" cy="1066800"/>
          </a:xfrm>
        </p:spPr>
        <p:txBody>
          <a:bodyPr/>
          <a:lstStyle/>
          <a:p>
            <a:r>
              <a:rPr lang="en-CA" dirty="0" smtClean="0"/>
              <a:t>Bi-directional Hallway</a:t>
            </a:r>
            <a:endParaRPr lang="en-CA" dirty="0"/>
          </a:p>
        </p:txBody>
      </p:sp>
      <p:pic>
        <p:nvPicPr>
          <p:cNvPr id="4" name="archOp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584" y="1772816"/>
            <a:ext cx="7688263" cy="4324350"/>
          </a:xfrm>
        </p:spPr>
      </p:pic>
      <p:sp>
        <p:nvSpPr>
          <p:cNvPr id="5" name="TextBox 4"/>
          <p:cNvSpPr txBox="1"/>
          <p:nvPr/>
        </p:nvSpPr>
        <p:spPr>
          <a:xfrm>
            <a:off x="7884368" y="341970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Flow: 3.63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884368" y="521990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Flow: 2.84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616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1066800"/>
          </a:xfrm>
        </p:spPr>
        <p:txBody>
          <a:bodyPr>
            <a:normAutofit/>
          </a:bodyPr>
          <a:lstStyle/>
          <a:p>
            <a:r>
              <a:rPr lang="en-CA" dirty="0" smtClean="0"/>
              <a:t>Crowd Dynamics are Complex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Architects produce functional pieces of art</a:t>
            </a:r>
          </a:p>
          <a:p>
            <a:pPr lvl="1"/>
            <a:r>
              <a:rPr lang="en-CA" dirty="0" smtClean="0"/>
              <a:t>Want understanding of effect of building changes</a:t>
            </a:r>
          </a:p>
          <a:p>
            <a:pPr lvl="1"/>
            <a:r>
              <a:rPr lang="en-CA" dirty="0" smtClean="0"/>
              <a:t>Configuration space is infinite</a:t>
            </a:r>
          </a:p>
          <a:p>
            <a:pPr lvl="1"/>
            <a:r>
              <a:rPr lang="en-CA" dirty="0" smtClean="0"/>
              <a:t>Optimal configuration for crowd dynamics</a:t>
            </a:r>
          </a:p>
          <a:p>
            <a:r>
              <a:rPr lang="en-CA" dirty="0" smtClean="0"/>
              <a:t>Crowd dynamics are complex</a:t>
            </a:r>
          </a:p>
          <a:p>
            <a:pPr lvl="1"/>
            <a:r>
              <a:rPr lang="en-CA" dirty="0" smtClean="0"/>
              <a:t>Designers can’t predict effects of objects</a:t>
            </a:r>
          </a:p>
          <a:p>
            <a:pPr lvl="1"/>
            <a:r>
              <a:rPr lang="en-CA" dirty="0" smtClean="0"/>
              <a:t>Need computation method for analysis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04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066800"/>
          </a:xfrm>
        </p:spPr>
        <p:txBody>
          <a:bodyPr/>
          <a:lstStyle/>
          <a:p>
            <a:r>
              <a:rPr lang="en-CA" dirty="0" smtClean="0"/>
              <a:t>Four-way Hallway</a:t>
            </a:r>
            <a:endParaRPr lang="en-CA" dirty="0"/>
          </a:p>
        </p:txBody>
      </p:sp>
      <p:pic>
        <p:nvPicPr>
          <p:cNvPr id="4" name="archOp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568" y="1772816"/>
            <a:ext cx="7688263" cy="4324350"/>
          </a:xfrm>
        </p:spPr>
      </p:pic>
      <p:sp>
        <p:nvSpPr>
          <p:cNvPr id="5" name="TextBox 4"/>
          <p:cNvSpPr txBox="1"/>
          <p:nvPr/>
        </p:nvSpPr>
        <p:spPr>
          <a:xfrm>
            <a:off x="5868144" y="58052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Flow: 3.48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2123728" y="582770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Flow: 3.93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68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Discussion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Overall the optimal number of pillars is 3</a:t>
            </a:r>
          </a:p>
          <a:p>
            <a:r>
              <a:rPr lang="en-CA" dirty="0" smtClean="0"/>
              <a:t>Optimization convergence:</a:t>
            </a:r>
          </a:p>
          <a:p>
            <a:pPr lvl="1"/>
            <a:r>
              <a:rPr lang="en-CA" dirty="0" smtClean="0"/>
              <a:t>Fastest for </a:t>
            </a:r>
            <a:r>
              <a:rPr lang="en-CA" dirty="0" err="1" smtClean="0"/>
              <a:t>Uni</a:t>
            </a:r>
            <a:r>
              <a:rPr lang="en-CA" dirty="0" smtClean="0"/>
              <a:t>-directional</a:t>
            </a:r>
          </a:p>
          <a:p>
            <a:pPr lvl="1"/>
            <a:r>
              <a:rPr lang="en-CA" dirty="0" smtClean="0"/>
              <a:t>Slowest for Egress</a:t>
            </a:r>
          </a:p>
          <a:p>
            <a:r>
              <a:rPr lang="en-CA" dirty="0"/>
              <a:t>Adding pillars </a:t>
            </a:r>
            <a:r>
              <a:rPr lang="en-CA" dirty="0" smtClean="0"/>
              <a:t>increases flow</a:t>
            </a:r>
          </a:p>
          <a:p>
            <a:r>
              <a:rPr lang="en-CA" dirty="0" smtClean="0"/>
              <a:t>Pillar arrangement</a:t>
            </a:r>
          </a:p>
          <a:p>
            <a:pPr lvl="1"/>
            <a:r>
              <a:rPr lang="en-CA" dirty="0" smtClean="0"/>
              <a:t>Placed in parallel with crowd flow (</a:t>
            </a:r>
            <a:r>
              <a:rPr lang="en-CA" dirty="0" err="1" smtClean="0"/>
              <a:t>Uni</a:t>
            </a:r>
            <a:r>
              <a:rPr lang="en-CA" dirty="0" smtClean="0"/>
              <a:t> or Bi)</a:t>
            </a:r>
          </a:p>
          <a:p>
            <a:pPr lvl="1"/>
            <a:r>
              <a:rPr lang="en-CA" dirty="0" smtClean="0"/>
              <a:t>Triangular pattern in Egress and Four-way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282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548680"/>
            <a:ext cx="8229600" cy="1066800"/>
          </a:xfrm>
        </p:spPr>
        <p:txBody>
          <a:bodyPr>
            <a:normAutofit/>
          </a:bodyPr>
          <a:lstStyle/>
          <a:p>
            <a:r>
              <a:rPr lang="en-CA" dirty="0" smtClean="0"/>
              <a:t>Doorway </a:t>
            </a:r>
            <a:r>
              <a:rPr lang="en-CA" dirty="0"/>
              <a:t>width </a:t>
            </a:r>
            <a:r>
              <a:rPr lang="en-CA" dirty="0" smtClean="0"/>
              <a:t>analysis</a:t>
            </a:r>
            <a:endParaRPr lang="en-CA" dirty="0"/>
          </a:p>
        </p:txBody>
      </p:sp>
      <p:pic>
        <p:nvPicPr>
          <p:cNvPr id="4" name="archOp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568" y="1912962"/>
            <a:ext cx="7688263" cy="4324350"/>
          </a:xfrm>
        </p:spPr>
      </p:pic>
    </p:spTree>
    <p:extLst>
      <p:ext uri="{BB962C8B-B14F-4D97-AF65-F5344CB8AC3E}">
        <p14:creationId xmlns:p14="http://schemas.microsoft.com/office/powerpoint/2010/main" val="122429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Doorway width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9424"/>
            <a:ext cx="3466728" cy="4325112"/>
          </a:xfrm>
        </p:spPr>
        <p:txBody>
          <a:bodyPr>
            <a:normAutofit/>
          </a:bodyPr>
          <a:lstStyle/>
          <a:p>
            <a:r>
              <a:rPr lang="en-CA" dirty="0" smtClean="0"/>
              <a:t>Related to flow</a:t>
            </a:r>
          </a:p>
          <a:p>
            <a:r>
              <a:rPr lang="en-CA" dirty="0" smtClean="0"/>
              <a:t>Large increase for Egress</a:t>
            </a:r>
          </a:p>
          <a:p>
            <a:r>
              <a:rPr lang="en-CA" dirty="0" smtClean="0"/>
              <a:t>More important for perpendicular crowd flow</a:t>
            </a:r>
          </a:p>
          <a:p>
            <a:r>
              <a:rPr lang="en-CA" dirty="0"/>
              <a:t>Flow dependant on door arrangement</a:t>
            </a:r>
          </a:p>
          <a:p>
            <a:endParaRPr lang="en-CA" dirty="0"/>
          </a:p>
        </p:txBody>
      </p:sp>
      <p:pic>
        <p:nvPicPr>
          <p:cNvPr id="7170" name="Picture 2" descr="D:\playground\2015-CASA-ScenarioConfigOpt\images\diff-doorway-widths-graph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688" y="3140968"/>
            <a:ext cx="5084944" cy="210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8144" y="530120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Doorway width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80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Review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Obstacle number and placement important</a:t>
            </a:r>
          </a:p>
          <a:p>
            <a:r>
              <a:rPr lang="en-CA" dirty="0" smtClean="0"/>
              <a:t>Doorway width is important</a:t>
            </a:r>
          </a:p>
          <a:p>
            <a:r>
              <a:rPr lang="en-CA" dirty="0" smtClean="0"/>
              <a:t>Limitations:</a:t>
            </a:r>
          </a:p>
          <a:p>
            <a:pPr lvl="1"/>
            <a:r>
              <a:rPr lang="en-CA" dirty="0" smtClean="0"/>
              <a:t>Optimal obstacle placement different for algorithms</a:t>
            </a:r>
          </a:p>
          <a:p>
            <a:pPr lvl="1"/>
            <a:r>
              <a:rPr lang="en-CA" dirty="0" smtClean="0"/>
              <a:t>Need for community to establish </a:t>
            </a:r>
            <a:r>
              <a:rPr lang="en-CA" b="1" dirty="0" smtClean="0"/>
              <a:t>real </a:t>
            </a:r>
            <a:r>
              <a:rPr lang="en-CA" dirty="0" smtClean="0"/>
              <a:t>algorithm</a:t>
            </a:r>
          </a:p>
          <a:p>
            <a:r>
              <a:rPr lang="en-CA" dirty="0" smtClean="0"/>
              <a:t>Future work</a:t>
            </a:r>
          </a:p>
          <a:p>
            <a:pPr lvl="1"/>
            <a:r>
              <a:rPr lang="en-CA" dirty="0" smtClean="0"/>
              <a:t>More steering </a:t>
            </a:r>
            <a:r>
              <a:rPr lang="en-CA" dirty="0" smtClean="0"/>
              <a:t>algorithms</a:t>
            </a:r>
          </a:p>
          <a:p>
            <a:pPr lvl="1"/>
            <a:r>
              <a:rPr lang="en-CA" dirty="0" smtClean="0"/>
              <a:t>Global Navigation</a:t>
            </a:r>
          </a:p>
          <a:p>
            <a:pPr lvl="1"/>
            <a:endParaRPr lang="en-CA" dirty="0" smtClean="0"/>
          </a:p>
          <a:p>
            <a:pPr marL="109728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1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066800"/>
          </a:xfrm>
        </p:spPr>
        <p:txBody>
          <a:bodyPr/>
          <a:lstStyle/>
          <a:p>
            <a:r>
              <a:rPr lang="en-CA" dirty="0" smtClean="0"/>
              <a:t>Questions?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263155" cy="140092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27584" y="1556792"/>
            <a:ext cx="7196336" cy="74994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200" dirty="0" smtClean="0"/>
              <a:t>Environment Optimization </a:t>
            </a:r>
            <a:r>
              <a:rPr lang="en-CA" sz="3200" dirty="0" smtClean="0"/>
              <a:t>for</a:t>
            </a:r>
          </a:p>
          <a:p>
            <a:pPr algn="ctr"/>
            <a:r>
              <a:rPr lang="en-CA" sz="3200" dirty="0" smtClean="0"/>
              <a:t>Crowd </a:t>
            </a:r>
            <a:r>
              <a:rPr lang="en-CA" sz="3200" dirty="0" smtClean="0"/>
              <a:t>Evacuation</a:t>
            </a:r>
            <a:endParaRPr lang="en-CA" sz="3200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331640" y="4365104"/>
            <a:ext cx="6400800" cy="175260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buNone/>
            </a:pPr>
            <a:r>
              <a:rPr lang="en-CA" dirty="0" smtClean="0"/>
              <a:t>By </a:t>
            </a:r>
          </a:p>
          <a:p>
            <a:pPr marL="109728" indent="0" algn="ctr">
              <a:buNone/>
            </a:pPr>
            <a:r>
              <a:rPr lang="en-CA" dirty="0" smtClean="0"/>
              <a:t>Glen Berseth</a:t>
            </a:r>
            <a:r>
              <a:rPr lang="en-CA" baseline="30000" dirty="0" smtClean="0"/>
              <a:t>1</a:t>
            </a:r>
            <a:r>
              <a:rPr lang="en-CA" dirty="0" smtClean="0"/>
              <a:t>, Muhammad Usman</a:t>
            </a:r>
            <a:r>
              <a:rPr lang="en-CA" baseline="30000" dirty="0" smtClean="0"/>
              <a:t>2</a:t>
            </a:r>
            <a:r>
              <a:rPr lang="en-CA" dirty="0" smtClean="0"/>
              <a:t>, Brandon Haworth</a:t>
            </a:r>
            <a:r>
              <a:rPr lang="en-CA" baseline="30000" dirty="0" smtClean="0"/>
              <a:t>2</a:t>
            </a:r>
            <a:r>
              <a:rPr lang="en-CA" dirty="0" smtClean="0"/>
              <a:t>, </a:t>
            </a:r>
            <a:r>
              <a:rPr lang="en-CA" dirty="0" err="1" smtClean="0"/>
              <a:t>Mubbasir</a:t>
            </a:r>
            <a:r>
              <a:rPr lang="en-CA" dirty="0" smtClean="0"/>
              <a:t> Kapadia</a:t>
            </a:r>
            <a:r>
              <a:rPr lang="en-CA" baseline="30000" dirty="0" smtClean="0"/>
              <a:t>3</a:t>
            </a:r>
            <a:r>
              <a:rPr lang="en-CA" dirty="0" smtClean="0"/>
              <a:t>, </a:t>
            </a:r>
            <a:r>
              <a:rPr lang="en-CA" dirty="0" err="1" smtClean="0"/>
              <a:t>Petros</a:t>
            </a:r>
            <a:r>
              <a:rPr lang="en-CA" dirty="0" smtClean="0"/>
              <a:t> Faloutsos</a:t>
            </a:r>
            <a:r>
              <a:rPr lang="en-CA" baseline="30000" dirty="0" smtClean="0"/>
              <a:t>2</a:t>
            </a:r>
            <a:endParaRPr lang="en-CA" dirty="0" smtClean="0"/>
          </a:p>
          <a:p>
            <a:pPr algn="ctr"/>
            <a:endParaRPr lang="en-CA" dirty="0" smtClean="0"/>
          </a:p>
          <a:p>
            <a:pPr marL="109728" indent="0" algn="ctr">
              <a:buNone/>
            </a:pPr>
            <a:r>
              <a:rPr lang="en-CA" dirty="0" smtClean="0"/>
              <a:t>University of British Columbia</a:t>
            </a:r>
            <a:r>
              <a:rPr lang="en-CA" baseline="30000" dirty="0" smtClean="0"/>
              <a:t>1</a:t>
            </a:r>
            <a:r>
              <a:rPr lang="en-CA" dirty="0" smtClean="0"/>
              <a:t>, York University</a:t>
            </a:r>
            <a:r>
              <a:rPr lang="en-CA" baseline="30000" dirty="0" smtClean="0"/>
              <a:t>2</a:t>
            </a:r>
            <a:r>
              <a:rPr lang="en-CA" dirty="0" smtClean="0"/>
              <a:t>, Rutgers University</a:t>
            </a:r>
            <a:r>
              <a:rPr lang="en-CA" baseline="30000" dirty="0" smtClean="0"/>
              <a:t>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6525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1066800"/>
          </a:xfrm>
        </p:spPr>
        <p:txBody>
          <a:bodyPr>
            <a:normAutofit/>
          </a:bodyPr>
          <a:lstStyle/>
          <a:p>
            <a:r>
              <a:rPr lang="en-CA" dirty="0" smtClean="0"/>
              <a:t>Crowd Behaviour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4" name="Obstacle effect in the passage of sheep through bottleneck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990.305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576" y="1979712"/>
            <a:ext cx="7441052" cy="418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7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1066800"/>
          </a:xfrm>
        </p:spPr>
        <p:txBody>
          <a:bodyPr>
            <a:normAutofit/>
          </a:bodyPr>
          <a:lstStyle/>
          <a:p>
            <a:r>
              <a:rPr lang="en-CA" dirty="0" smtClean="0"/>
              <a:t>Motivation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325112"/>
          </a:xfrm>
        </p:spPr>
        <p:txBody>
          <a:bodyPr>
            <a:normAutofit/>
          </a:bodyPr>
          <a:lstStyle/>
          <a:p>
            <a:r>
              <a:rPr lang="en-CA" dirty="0"/>
              <a:t>Why optimize?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Have: behaviour for environment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Want: environment for </a:t>
            </a:r>
            <a:r>
              <a:rPr lang="en-CA" dirty="0" smtClean="0">
                <a:solidFill>
                  <a:schemeClr val="tx1"/>
                </a:solidFill>
              </a:rPr>
              <a:t>behaviour</a:t>
            </a:r>
            <a:endParaRPr lang="en-CA" dirty="0" smtClean="0"/>
          </a:p>
          <a:p>
            <a:r>
              <a:rPr lang="en-CA" dirty="0" smtClean="0"/>
              <a:t>Simulation construction</a:t>
            </a:r>
          </a:p>
          <a:p>
            <a:r>
              <a:rPr lang="en-CA" dirty="0"/>
              <a:t>Architectural d</a:t>
            </a:r>
            <a:r>
              <a:rPr lang="en-CA" dirty="0" smtClean="0"/>
              <a:t>esign</a:t>
            </a:r>
          </a:p>
          <a:p>
            <a:r>
              <a:rPr lang="en-CA" dirty="0" smtClean="0"/>
              <a:t>Evaluate with ground truth</a:t>
            </a:r>
          </a:p>
          <a:p>
            <a:r>
              <a:rPr lang="en-CA" dirty="0" smtClean="0"/>
              <a:t>Crowd dynamics are complex</a:t>
            </a:r>
          </a:p>
          <a:p>
            <a:pPr lvl="1"/>
            <a:r>
              <a:rPr lang="en-CA" dirty="0" smtClean="0"/>
              <a:t>Perfect </a:t>
            </a:r>
            <a:r>
              <a:rPr lang="en-CA" dirty="0"/>
              <a:t>steering algorithm</a:t>
            </a:r>
          </a:p>
          <a:p>
            <a:pPr lvl="2"/>
            <a:r>
              <a:rPr lang="en-CA" dirty="0"/>
              <a:t>If we had one we could optimize for obstacle </a:t>
            </a:r>
            <a:r>
              <a:rPr lang="en-CA" dirty="0" smtClean="0"/>
              <a:t>placement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371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066800"/>
          </a:xfrm>
        </p:spPr>
        <p:txBody>
          <a:bodyPr/>
          <a:lstStyle/>
          <a:p>
            <a:r>
              <a:rPr lang="en-CA" dirty="0" smtClean="0"/>
              <a:t>Related Work</a:t>
            </a:r>
            <a:endParaRPr lang="en-C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7544" y="1844824"/>
            <a:ext cx="8208912" cy="43924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 pitchFamily="34" charset="0"/>
              </a:rPr>
              <a:t>Crowd Evaluation </a:t>
            </a:r>
            <a:r>
              <a:rPr lang="en-US" sz="2600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[Singh et al. </a:t>
            </a:r>
            <a:r>
              <a:rPr lang="en-US" sz="2600" dirty="0" smtClean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09, </a:t>
            </a:r>
            <a:r>
              <a:rPr lang="en-CA" sz="2600" dirty="0" err="1" smtClean="0">
                <a:solidFill>
                  <a:schemeClr val="accent6">
                    <a:lumMod val="50000"/>
                  </a:schemeClr>
                </a:solidFill>
              </a:rPr>
              <a:t>Kapadia</a:t>
            </a:r>
            <a:r>
              <a:rPr lang="en-CA" sz="2600" dirty="0" smtClean="0">
                <a:solidFill>
                  <a:schemeClr val="accent6">
                    <a:lumMod val="50000"/>
                  </a:schemeClr>
                </a:solidFill>
              </a:rPr>
              <a:t> et al. 11</a:t>
            </a:r>
            <a:r>
              <a:rPr lang="en-US" sz="2600" dirty="0" smtClean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]</a:t>
            </a:r>
            <a:endParaRPr lang="en-CA" sz="2600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cs typeface="Arial" pitchFamily="34" charset="0"/>
              </a:rPr>
              <a:t>Crowd Optimization</a:t>
            </a:r>
            <a:r>
              <a:rPr lang="en-CA" dirty="0" smtClean="0"/>
              <a:t> </a:t>
            </a:r>
          </a:p>
          <a:p>
            <a:pPr lvl="1"/>
            <a:r>
              <a:rPr lang="en-US" dirty="0" smtClean="0">
                <a:cs typeface="Arial" pitchFamily="34" charset="0"/>
              </a:rPr>
              <a:t>Parameters </a:t>
            </a:r>
            <a:r>
              <a:rPr lang="en-US" dirty="0">
                <a:cs typeface="Arial" pitchFamily="34" charset="0"/>
              </a:rPr>
              <a:t>have significant effect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[</a:t>
            </a:r>
            <a:r>
              <a:rPr lang="en-CA" dirty="0" err="1" smtClean="0">
                <a:solidFill>
                  <a:schemeClr val="accent6">
                    <a:lumMod val="50000"/>
                  </a:schemeClr>
                </a:solidFill>
              </a:rPr>
              <a:t>Pettré</a:t>
            </a:r>
            <a:r>
              <a:rPr lang="en-CA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et al. 12, </a:t>
            </a:r>
            <a:r>
              <a:rPr lang="en-CA" dirty="0" err="1">
                <a:solidFill>
                  <a:schemeClr val="accent6">
                    <a:lumMod val="50000"/>
                  </a:schemeClr>
                </a:solidFill>
              </a:rPr>
              <a:t>Pellegrini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 et </a:t>
            </a:r>
            <a:r>
              <a:rPr lang="en-CA" dirty="0" smtClean="0">
                <a:solidFill>
                  <a:schemeClr val="accent6">
                    <a:lumMod val="50000"/>
                  </a:schemeClr>
                </a:solidFill>
              </a:rPr>
              <a:t>al. 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09, </a:t>
            </a:r>
            <a:r>
              <a:rPr lang="en-CA" dirty="0" err="1">
                <a:solidFill>
                  <a:schemeClr val="accent6">
                    <a:lumMod val="50000"/>
                  </a:schemeClr>
                </a:solidFill>
              </a:rPr>
              <a:t>Davidich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en-CA" dirty="0" smtClean="0">
                <a:solidFill>
                  <a:schemeClr val="accent6">
                    <a:lumMod val="50000"/>
                  </a:schemeClr>
                </a:solidFill>
              </a:rPr>
              <a:t>Koester. 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11, </a:t>
            </a:r>
            <a:r>
              <a:rPr lang="en-CA" dirty="0" err="1">
                <a:solidFill>
                  <a:schemeClr val="accent6">
                    <a:lumMod val="50000"/>
                  </a:schemeClr>
                </a:solidFill>
              </a:rPr>
              <a:t>Wolinski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 et al. 14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]</a:t>
            </a:r>
          </a:p>
          <a:p>
            <a:pPr lvl="1"/>
            <a:r>
              <a:rPr lang="en-CA" dirty="0" smtClean="0">
                <a:cs typeface="Arial" pitchFamily="34" charset="0"/>
              </a:rPr>
              <a:t>Optimize to </a:t>
            </a:r>
            <a:r>
              <a:rPr lang="en-CA" dirty="0">
                <a:cs typeface="Arial" pitchFamily="34" charset="0"/>
              </a:rPr>
              <a:t>match reference </a:t>
            </a:r>
            <a:r>
              <a:rPr lang="en-CA" dirty="0" smtClean="0">
                <a:cs typeface="Arial" pitchFamily="34" charset="0"/>
              </a:rPr>
              <a:t>data, objective function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[Berseth et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al.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14, </a:t>
            </a:r>
            <a:r>
              <a:rPr lang="sv-SE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Wolinski et al. 14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] </a:t>
            </a:r>
            <a:endParaRPr lang="en-CA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CA" dirty="0" smtClean="0">
                <a:cs typeface="Arial" pitchFamily="34" charset="0"/>
              </a:rPr>
              <a:t>Game </a:t>
            </a:r>
            <a:r>
              <a:rPr lang="en-CA" dirty="0">
                <a:cs typeface="Arial" pitchFamily="34" charset="0"/>
              </a:rPr>
              <a:t>Level Optimization: </a:t>
            </a:r>
            <a:r>
              <a:rPr lang="en-CA" sz="2600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[</a:t>
            </a:r>
            <a:r>
              <a:rPr lang="en-CA" sz="2600" dirty="0" err="1">
                <a:solidFill>
                  <a:schemeClr val="accent6">
                    <a:lumMod val="50000"/>
                  </a:schemeClr>
                </a:solidFill>
              </a:rPr>
              <a:t>Cardamone</a:t>
            </a:r>
            <a:r>
              <a:rPr lang="en-CA" sz="2600" dirty="0">
                <a:solidFill>
                  <a:schemeClr val="accent6">
                    <a:lumMod val="50000"/>
                  </a:schemeClr>
                </a:solidFill>
              </a:rPr>
              <a:t> et al. 11</a:t>
            </a:r>
            <a:r>
              <a:rPr lang="en-CA" sz="2600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, </a:t>
            </a:r>
            <a:r>
              <a:rPr lang="en-CA" sz="2600" dirty="0">
                <a:solidFill>
                  <a:schemeClr val="accent6">
                    <a:lumMod val="50000"/>
                  </a:schemeClr>
                </a:solidFill>
              </a:rPr>
              <a:t>Sorenson and </a:t>
            </a:r>
            <a:r>
              <a:rPr lang="en-CA" sz="2600" dirty="0" err="1" smtClean="0">
                <a:solidFill>
                  <a:schemeClr val="accent6">
                    <a:lumMod val="50000"/>
                  </a:schemeClr>
                </a:solidFill>
              </a:rPr>
              <a:t>Pasquier</a:t>
            </a:r>
            <a:r>
              <a:rPr lang="en-CA" sz="2600" dirty="0" smtClean="0">
                <a:solidFill>
                  <a:schemeClr val="accent6">
                    <a:lumMod val="50000"/>
                  </a:schemeClr>
                </a:solidFill>
              </a:rPr>
              <a:t>. </a:t>
            </a:r>
            <a:r>
              <a:rPr lang="en-CA" sz="26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r>
              <a:rPr lang="en-CA" sz="2600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]</a:t>
            </a:r>
          </a:p>
          <a:p>
            <a:r>
              <a:rPr lang="en-CA" dirty="0" smtClean="0">
                <a:cs typeface="Arial" pitchFamily="34" charset="0"/>
              </a:rPr>
              <a:t>Architecture Optimization</a:t>
            </a:r>
            <a:r>
              <a:rPr lang="en-CA" dirty="0">
                <a:cs typeface="Arial" pitchFamily="34" charset="0"/>
              </a:rPr>
              <a:t>: </a:t>
            </a:r>
            <a:r>
              <a:rPr lang="en-CA" sz="2600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[</a:t>
            </a:r>
            <a:r>
              <a:rPr lang="en-CA" sz="2600" dirty="0" smtClean="0">
                <a:solidFill>
                  <a:schemeClr val="accent6">
                    <a:lumMod val="50000"/>
                  </a:schemeClr>
                </a:solidFill>
              </a:rPr>
              <a:t>Rodriguez et al. </a:t>
            </a:r>
            <a:r>
              <a:rPr lang="en-CA" sz="2600" dirty="0">
                <a:solidFill>
                  <a:schemeClr val="accent6">
                    <a:lumMod val="50000"/>
                  </a:schemeClr>
                </a:solidFill>
              </a:rPr>
              <a:t>13</a:t>
            </a:r>
            <a:r>
              <a:rPr lang="en-CA" sz="2600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]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845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Contributions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Framework to analyze configuration space</a:t>
            </a:r>
          </a:p>
          <a:p>
            <a:r>
              <a:rPr lang="en-CA" dirty="0" smtClean="0"/>
              <a:t>Study local collision avoidance strategies</a:t>
            </a:r>
          </a:p>
          <a:p>
            <a:r>
              <a:rPr lang="en-CA" dirty="0" smtClean="0"/>
              <a:t>Optimize obstacle </a:t>
            </a:r>
            <a:r>
              <a:rPr lang="en-CA" dirty="0" smtClean="0"/>
              <a:t>placement w.r.t. desired behaviour</a:t>
            </a:r>
            <a:endParaRPr lang="en-CA" dirty="0" smtClean="0"/>
          </a:p>
          <a:p>
            <a:pPr marL="411480" lvl="1" indent="0">
              <a:buNone/>
            </a:pP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9900592" y="4689975"/>
            <a:ext cx="3024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smtClean="0">
                <a:solidFill>
                  <a:srgbClr val="FF0000"/>
                </a:solidFill>
              </a:rPr>
              <a:t>Could put a system diagram</a:t>
            </a:r>
            <a:endParaRPr lang="en-CA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00" y="634008"/>
            <a:ext cx="8229600" cy="1066800"/>
          </a:xfrm>
        </p:spPr>
        <p:txBody>
          <a:bodyPr/>
          <a:lstStyle/>
          <a:p>
            <a:r>
              <a:rPr lang="en-CA" dirty="0" smtClean="0"/>
              <a:t>Overview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700" y="1628800"/>
            <a:ext cx="8229600" cy="4325112"/>
          </a:xfrm>
        </p:spPr>
        <p:txBody>
          <a:bodyPr>
            <a:normAutofit/>
          </a:bodyPr>
          <a:lstStyle/>
          <a:p>
            <a:r>
              <a:rPr lang="en-CA" dirty="0" smtClean="0"/>
              <a:t>Framework for analysing and optimizing crowd flow</a:t>
            </a:r>
          </a:p>
          <a:p>
            <a:r>
              <a:rPr lang="en-CA" dirty="0" smtClean="0"/>
              <a:t>Three representative steering </a:t>
            </a:r>
            <a:r>
              <a:rPr lang="en-CA" dirty="0" smtClean="0"/>
              <a:t>algorithms</a:t>
            </a:r>
            <a:endParaRPr lang="en-CA" dirty="0"/>
          </a:p>
        </p:txBody>
      </p:sp>
      <p:grpSp>
        <p:nvGrpSpPr>
          <p:cNvPr id="9" name="Group 8"/>
          <p:cNvGrpSpPr/>
          <p:nvPr/>
        </p:nvGrpSpPr>
        <p:grpSpPr>
          <a:xfrm>
            <a:off x="10404648" y="1916832"/>
            <a:ext cx="8263155" cy="1737484"/>
            <a:chOff x="467543" y="2852936"/>
            <a:chExt cx="8263155" cy="173748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3" y="2852936"/>
              <a:ext cx="8263155" cy="1400924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467543" y="4509120"/>
              <a:ext cx="633670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283968" y="4221088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time</a:t>
              </a:r>
              <a:endParaRPr lang="en-CA" dirty="0"/>
            </a:p>
          </p:txBody>
        </p:sp>
      </p:grpSp>
      <p:pic>
        <p:nvPicPr>
          <p:cNvPr id="4" name="archOpt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2652.5952" end="142298.009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9592" y="2609908"/>
            <a:ext cx="7344816" cy="413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9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 Scenario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2195248"/>
                <a:ext cx="4464496" cy="418608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dirty="0" smtClean="0"/>
                  <a:t>A scenario </a:t>
                </a:r>
                <a:r>
                  <a:rPr lang="en-CA" b="1" i="1" dirty="0" smtClean="0"/>
                  <a:t>s</a:t>
                </a:r>
                <a:r>
                  <a:rPr lang="en-CA" dirty="0" smtClean="0"/>
                  <a:t> = </a:t>
                </a:r>
                <a:r>
                  <a:rPr lang="en-CA" b="1" i="1" dirty="0" smtClean="0"/>
                  <a:t>&lt;O,A&gt;</a:t>
                </a:r>
              </a:p>
              <a:p>
                <a:pPr lvl="1"/>
                <a:r>
                  <a:rPr lang="en-CA" dirty="0" smtClean="0"/>
                  <a:t>Set of Obstacles </a:t>
                </a:r>
                <a:r>
                  <a:rPr lang="en-CA" b="1" i="1" dirty="0" smtClean="0"/>
                  <a:t>O</a:t>
                </a:r>
              </a:p>
              <a:p>
                <a:pPr lvl="1"/>
                <a:r>
                  <a:rPr lang="en-CA" dirty="0" smtClean="0"/>
                  <a:t>Set of Agents </a:t>
                </a:r>
                <a:r>
                  <a:rPr lang="en-CA" b="1" i="1" dirty="0" smtClean="0"/>
                  <a:t>A</a:t>
                </a:r>
              </a:p>
              <a:p>
                <a:r>
                  <a:rPr lang="en-CA" dirty="0" smtClean="0"/>
                  <a:t>Each agent</a:t>
                </a:r>
                <a:r>
                  <a:rPr lang="en-CA" b="1" i="1" dirty="0" smtClean="0"/>
                  <a:t> a </a:t>
                </a:r>
                <a14:m>
                  <m:oMath xmlns:m="http://schemas.openxmlformats.org/officeDocument/2006/math">
                    <m:r>
                      <a:rPr lang="en-CA" b="1" i="1" smtClean="0"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en-CA" b="1" i="1" dirty="0" smtClean="0"/>
                  <a:t> A </a:t>
                </a:r>
                <a:r>
                  <a:rPr lang="en-CA" dirty="0" smtClean="0"/>
                  <a:t>and </a:t>
                </a:r>
                <a:br>
                  <a:rPr lang="en-CA" dirty="0" smtClean="0"/>
                </a:br>
                <a:r>
                  <a:rPr lang="en-CA" dirty="0" smtClean="0"/>
                  <a:t>obstacle</a:t>
                </a:r>
                <a:r>
                  <a:rPr lang="en-CA" b="1" i="1" dirty="0" smtClean="0"/>
                  <a:t> o </a:t>
                </a:r>
                <a14:m>
                  <m:oMath xmlns:m="http://schemas.openxmlformats.org/officeDocument/2006/math">
                    <m:r>
                      <a:rPr lang="en-CA" b="1" i="1" smtClean="0"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en-CA" b="1" i="1" dirty="0" smtClean="0"/>
                  <a:t> O </a:t>
                </a:r>
                <a:r>
                  <a:rPr lang="en-CA" dirty="0" smtClean="0"/>
                  <a:t>has</a:t>
                </a:r>
              </a:p>
              <a:p>
                <a:pPr lvl="1"/>
                <a:r>
                  <a:rPr lang="en-CA" dirty="0" smtClean="0"/>
                  <a:t>Position, </a:t>
                </a:r>
                <a:r>
                  <a:rPr lang="en-CA" b="1" i="1" dirty="0" smtClean="0"/>
                  <a:t>x</a:t>
                </a:r>
                <a:r>
                  <a:rPr lang="en-CA" dirty="0" smtClean="0"/>
                  <a:t> </a:t>
                </a:r>
              </a:p>
              <a:p>
                <a:pPr lvl="1"/>
                <a:r>
                  <a:rPr lang="en-CA" dirty="0" smtClean="0"/>
                  <a:t>Geometry </a:t>
                </a:r>
                <a14:m>
                  <m:oMath xmlns:m="http://schemas.openxmlformats.org/officeDocument/2006/math">
                    <m:r>
                      <a:rPr lang="en-CA" b="1" i="1"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en-CA" dirty="0" smtClean="0"/>
                  <a:t> </a:t>
                </a:r>
                <a:r>
                  <a:rPr lang="en-CA" dirty="0"/>
                  <a:t>{</a:t>
                </a:r>
                <a:r>
                  <a:rPr lang="en-CA" dirty="0" smtClean="0"/>
                  <a:t>square, circular}</a:t>
                </a:r>
              </a:p>
              <a:p>
                <a:r>
                  <a:rPr lang="en-CA" dirty="0" smtClean="0"/>
                  <a:t>Agents also have target locations</a:t>
                </a:r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2195248"/>
                <a:ext cx="4464496" cy="4186080"/>
              </a:xfrm>
              <a:blipFill rotWithShape="1">
                <a:blip r:embed="rId3"/>
                <a:stretch>
                  <a:fillRect t="-2475" b="-14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42" y="1824188"/>
            <a:ext cx="5102362" cy="390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6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066800"/>
          </a:xfrm>
        </p:spPr>
        <p:txBody>
          <a:bodyPr/>
          <a:lstStyle/>
          <a:p>
            <a:r>
              <a:rPr lang="en-CA" dirty="0" smtClean="0"/>
              <a:t>Parameterized Scenario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672408"/>
          </a:xfrm>
        </p:spPr>
        <p:txBody>
          <a:bodyPr>
            <a:normAutofit fontScale="92500" lnSpcReduction="10000"/>
          </a:bodyPr>
          <a:lstStyle/>
          <a:p>
            <a:r>
              <a:rPr lang="en-CA" dirty="0" smtClean="0"/>
              <a:t>Define </a:t>
            </a:r>
            <a:r>
              <a:rPr lang="en-CA" i="1" dirty="0" smtClean="0"/>
              <a:t>subspace </a:t>
            </a:r>
            <a:r>
              <a:rPr lang="en-CA" dirty="0" smtClean="0"/>
              <a:t>of scenarios</a:t>
            </a:r>
          </a:p>
          <a:p>
            <a:r>
              <a:rPr lang="en-CA" dirty="0" smtClean="0"/>
              <a:t>Agent regions</a:t>
            </a:r>
          </a:p>
          <a:p>
            <a:pPr lvl="1"/>
            <a:r>
              <a:rPr lang="en-CA" dirty="0" smtClean="0"/>
              <a:t>Bounding area to place number of </a:t>
            </a:r>
            <a:r>
              <a:rPr lang="en-CA" dirty="0" smtClean="0"/>
              <a:t>agents (blu</a:t>
            </a:r>
            <a:r>
              <a:rPr lang="en-CA" dirty="0" smtClean="0"/>
              <a:t>e box)</a:t>
            </a:r>
            <a:endParaRPr lang="en-CA" dirty="0" smtClean="0"/>
          </a:p>
          <a:p>
            <a:pPr lvl="1"/>
            <a:r>
              <a:rPr lang="en-CA" dirty="0" smtClean="0"/>
              <a:t>Locations can be randomly sampled</a:t>
            </a:r>
          </a:p>
          <a:p>
            <a:pPr lvl="1"/>
            <a:r>
              <a:rPr lang="en-CA" dirty="0" smtClean="0"/>
              <a:t>Collective target </a:t>
            </a:r>
            <a:r>
              <a:rPr lang="en-CA" dirty="0" smtClean="0"/>
              <a:t>location (Green circle)</a:t>
            </a:r>
            <a:endParaRPr lang="en-CA" dirty="0" smtClean="0"/>
          </a:p>
          <a:p>
            <a:r>
              <a:rPr lang="en-CA" dirty="0" smtClean="0"/>
              <a:t>Optimization regions</a:t>
            </a:r>
          </a:p>
          <a:p>
            <a:pPr lvl="1"/>
            <a:r>
              <a:rPr lang="en-CA" dirty="0" smtClean="0"/>
              <a:t>Bounding region where obstacles can be </a:t>
            </a:r>
            <a:r>
              <a:rPr lang="en-CA" dirty="0" smtClean="0"/>
              <a:t>located (</a:t>
            </a:r>
            <a:r>
              <a:rPr lang="en-CA" smtClean="0"/>
              <a:t>grey box)</a:t>
            </a:r>
            <a:endParaRPr lang="en-CA" dirty="0" smtClean="0"/>
          </a:p>
          <a:p>
            <a:r>
              <a:rPr lang="en-CA" dirty="0" smtClean="0"/>
              <a:t>Scenario parameters </a:t>
            </a:r>
            <a:r>
              <a:rPr lang="en-CA" b="1" i="1" dirty="0" smtClean="0"/>
              <a:t>p</a:t>
            </a:r>
          </a:p>
          <a:p>
            <a:pPr lvl="1"/>
            <a:r>
              <a:rPr lang="en-CA" dirty="0" smtClean="0"/>
              <a:t>Determine number and location of obstacles</a:t>
            </a:r>
            <a:endParaRPr lang="en-CA" dirty="0"/>
          </a:p>
        </p:txBody>
      </p:sp>
      <p:pic>
        <p:nvPicPr>
          <p:cNvPr id="5" name="Picture 2" descr="D:\playground\2015-CASA-ScenarioConfigOpt\images\Twoway-TopSideEgres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800" y="260648"/>
            <a:ext cx="3237652" cy="162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52" y="4996737"/>
            <a:ext cx="6411024" cy="160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1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Custom 2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000000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5122</TotalTime>
  <Words>1078</Words>
  <Application>Microsoft Office PowerPoint</Application>
  <PresentationFormat>On-screen Show (4:3)</PresentationFormat>
  <Paragraphs>247</Paragraphs>
  <Slides>25</Slides>
  <Notes>23</Notes>
  <HiddenSlides>2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Urban</vt:lpstr>
      <vt:lpstr>Environment Optimization for Crowd Evacuation</vt:lpstr>
      <vt:lpstr>Crowd Dynamics are Complex</vt:lpstr>
      <vt:lpstr>Crowd Behaviour</vt:lpstr>
      <vt:lpstr>Motivation</vt:lpstr>
      <vt:lpstr>Related Work</vt:lpstr>
      <vt:lpstr>Contributions</vt:lpstr>
      <vt:lpstr>Overview</vt:lpstr>
      <vt:lpstr>A Scenario</vt:lpstr>
      <vt:lpstr>Parameterized Scenario</vt:lpstr>
      <vt:lpstr>Crowd Flow</vt:lpstr>
      <vt:lpstr>Steering Algorithms</vt:lpstr>
      <vt:lpstr>One-way Hallway Benchmark</vt:lpstr>
      <vt:lpstr>Path Planning Issues</vt:lpstr>
      <vt:lpstr>Uniform Sampling of Optimization Region</vt:lpstr>
      <vt:lpstr>Obstacle Optimization</vt:lpstr>
      <vt:lpstr>CMA-ES optimization</vt:lpstr>
      <vt:lpstr>More Benchmarks</vt:lpstr>
      <vt:lpstr>Uni-directional Hallway</vt:lpstr>
      <vt:lpstr>Bi-directional Hallway</vt:lpstr>
      <vt:lpstr>Four-way Hallway</vt:lpstr>
      <vt:lpstr>Discussion</vt:lpstr>
      <vt:lpstr>Doorway width analysis</vt:lpstr>
      <vt:lpstr>Doorway width Analysis</vt:lpstr>
      <vt:lpstr>Review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 Optimization for Crowd Evacuation</dc:title>
  <dc:creator>Joc Straip</dc:creator>
  <cp:lastModifiedBy>Glen</cp:lastModifiedBy>
  <cp:revision>105</cp:revision>
  <dcterms:created xsi:type="dcterms:W3CDTF">2015-04-27T23:33:14Z</dcterms:created>
  <dcterms:modified xsi:type="dcterms:W3CDTF">2015-05-12T16:11:09Z</dcterms:modified>
</cp:coreProperties>
</file>